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31"/>
  </p:notesMasterIdLst>
  <p:sldIdLst>
    <p:sldId id="256" r:id="rId2"/>
    <p:sldId id="258" r:id="rId3"/>
    <p:sldId id="259" r:id="rId4"/>
    <p:sldId id="285" r:id="rId5"/>
    <p:sldId id="295" r:id="rId6"/>
    <p:sldId id="296" r:id="rId7"/>
    <p:sldId id="297" r:id="rId8"/>
    <p:sldId id="289" r:id="rId9"/>
    <p:sldId id="304" r:id="rId10"/>
    <p:sldId id="290" r:id="rId11"/>
    <p:sldId id="292" r:id="rId12"/>
    <p:sldId id="293" r:id="rId13"/>
    <p:sldId id="262" r:id="rId14"/>
    <p:sldId id="265" r:id="rId15"/>
    <p:sldId id="298" r:id="rId16"/>
    <p:sldId id="263" r:id="rId17"/>
    <p:sldId id="260" r:id="rId18"/>
    <p:sldId id="299" r:id="rId19"/>
    <p:sldId id="301" r:id="rId20"/>
    <p:sldId id="302" r:id="rId21"/>
    <p:sldId id="300" r:id="rId22"/>
    <p:sldId id="261" r:id="rId23"/>
    <p:sldId id="266" r:id="rId24"/>
    <p:sldId id="305" r:id="rId25"/>
    <p:sldId id="306" r:id="rId26"/>
    <p:sldId id="309" r:id="rId27"/>
    <p:sldId id="308" r:id="rId28"/>
    <p:sldId id="279" r:id="rId29"/>
    <p:sldId id="307" r:id="rId30"/>
  </p:sldIdLst>
  <p:sldSz cx="9144000" cy="5143500" type="screen16x9"/>
  <p:notesSz cx="6858000" cy="9144000"/>
  <p:embeddedFontLst>
    <p:embeddedFont>
      <p:font typeface="Montserrat" pitchFamily="2" charset="77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304"/>
    <a:srgbClr val="9D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2D4CC-F683-472F-84C5-BCFB7884C200}">
  <a:tblStyle styleId="{C532D4CC-F683-472F-84C5-BCFB7884C2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8"/>
    <p:restoredTop sz="96327"/>
  </p:normalViewPr>
  <p:slideViewPr>
    <p:cSldViewPr snapToGrid="0" snapToObjects="1">
      <p:cViewPr varScale="1">
        <p:scale>
          <a:sx n="200" d="100"/>
          <a:sy n="200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241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43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190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135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425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99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348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325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30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59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37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02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20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95850" y="2906213"/>
            <a:ext cx="61545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5850" y="4392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588700" y="4406306"/>
            <a:ext cx="7966500" cy="2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34075" y="32079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565775" y="1583344"/>
            <a:ext cx="600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481675" y="3494044"/>
            <a:ext cx="6093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581050" y="3055519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24" name="Google Shape;24;p5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513800" y="2161800"/>
            <a:ext cx="6116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2584275" y="451669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0" y="1069462"/>
            <a:ext cx="412800" cy="2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2584275" y="4565606"/>
            <a:ext cx="39960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3" r:id="rId11"/>
    <p:sldLayoutId id="214748366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ctrTitle"/>
          </p:nvPr>
        </p:nvSpPr>
        <p:spPr>
          <a:xfrm>
            <a:off x="443450" y="2906213"/>
            <a:ext cx="6291000" cy="11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4000" dirty="0"/>
              <a:t>Garantindo Qualidade de Software no </a:t>
            </a:r>
            <a:r>
              <a:rPr lang="pt-BR" sz="4000" dirty="0" err="1"/>
              <a:t>Frontend</a:t>
            </a:r>
            <a:r>
              <a:rPr lang="en" sz="4000" dirty="0"/>
              <a:t> </a:t>
            </a:r>
            <a:br>
              <a:rPr lang="en" sz="4000" dirty="0"/>
            </a:br>
            <a:r>
              <a:rPr lang="en" sz="3200" dirty="0"/>
              <a:t>Case</a:t>
            </a:r>
            <a:r>
              <a:rPr lang="en" sz="4800" dirty="0">
                <a:solidFill>
                  <a:srgbClr val="FFC800"/>
                </a:solidFill>
              </a:rPr>
              <a:t> </a:t>
            </a:r>
            <a:r>
              <a:rPr lang="en" sz="4000" dirty="0" err="1">
                <a:solidFill>
                  <a:srgbClr val="C00000"/>
                </a:solidFill>
              </a:rPr>
              <a:t>Genebra</a:t>
            </a:r>
            <a:r>
              <a:rPr lang="en" sz="4000" dirty="0">
                <a:solidFill>
                  <a:srgbClr val="C00000"/>
                </a:solidFill>
              </a:rPr>
              <a:t> Quality</a:t>
            </a:r>
            <a:endParaRPr sz="4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– Unit and Integration Test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pt-BR" dirty="0" err="1"/>
              <a:t>Enzyme</a:t>
            </a:r>
            <a:r>
              <a:rPr lang="pt-BR" dirty="0"/>
              <a:t> e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testing</a:t>
            </a:r>
            <a:r>
              <a:rPr lang="pt-BR" dirty="0"/>
              <a:t> </a:t>
            </a:r>
            <a:r>
              <a:rPr lang="pt-BR" dirty="0" err="1"/>
              <a:t>library</a:t>
            </a:r>
            <a:r>
              <a:rPr lang="pt-BR" dirty="0"/>
              <a:t>;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dirty="0" err="1"/>
              <a:t>Xunnit</a:t>
            </a:r>
            <a:r>
              <a:rPr lang="pt-BR" dirty="0"/>
              <a:t> (</a:t>
            </a:r>
            <a:r>
              <a:rPr lang="pt-BR" dirty="0" err="1"/>
              <a:t>Runner</a:t>
            </a:r>
            <a:r>
              <a:rPr lang="pt-BR" dirty="0"/>
              <a:t>) + </a:t>
            </a:r>
            <a:r>
              <a:rPr lang="pt-BR" dirty="0" err="1"/>
              <a:t>Moq</a:t>
            </a:r>
            <a:r>
              <a:rPr lang="pt-BR" dirty="0"/>
              <a:t> (</a:t>
            </a:r>
            <a:r>
              <a:rPr lang="pt-BR" dirty="0" err="1"/>
              <a:t>Lib</a:t>
            </a:r>
            <a:r>
              <a:rPr lang="pt-BR" dirty="0"/>
              <a:t> </a:t>
            </a:r>
            <a:r>
              <a:rPr lang="pt-BR" dirty="0" err="1"/>
              <a:t>Mock</a:t>
            </a:r>
            <a:r>
              <a:rPr lang="pt-BR" dirty="0"/>
              <a:t>) + </a:t>
            </a:r>
            <a:r>
              <a:rPr lang="pt-BR" dirty="0" err="1"/>
              <a:t>FluentAssertions</a:t>
            </a:r>
            <a:r>
              <a:rPr lang="pt-BR" dirty="0"/>
              <a:t> (</a:t>
            </a:r>
            <a:r>
              <a:rPr lang="pt-BR" dirty="0" err="1"/>
              <a:t>Lib</a:t>
            </a:r>
            <a:r>
              <a:rPr lang="pt-BR" dirty="0"/>
              <a:t> Asserções);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277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Testar</a:t>
            </a:r>
            <a:r>
              <a:rPr lang="en" dirty="0"/>
              <a:t>? </a:t>
            </a:r>
            <a:r>
              <a:rPr lang="en" dirty="0" err="1"/>
              <a:t>Pra</a:t>
            </a:r>
            <a:r>
              <a:rPr lang="en" dirty="0"/>
              <a:t> que?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ctr">
              <a:spcBef>
                <a:spcPts val="0"/>
              </a:spcBef>
              <a:buNone/>
            </a:pPr>
            <a:r>
              <a:rPr lang="pt-BR" dirty="0"/>
              <a:t>Entrada </a:t>
            </a:r>
            <a:r>
              <a:rPr lang="pt-BR" dirty="0" err="1"/>
              <a:t>X</a:t>
            </a:r>
            <a:r>
              <a:rPr lang="pt-BR" dirty="0"/>
              <a:t> -&gt; Saída </a:t>
            </a:r>
            <a:r>
              <a:rPr lang="pt-BR" dirty="0" err="1"/>
              <a:t>Y</a:t>
            </a:r>
            <a:r>
              <a:rPr lang="pt-BR" dirty="0"/>
              <a:t> 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dirty="0"/>
          </a:p>
          <a:p>
            <a:pPr>
              <a:spcBef>
                <a:spcPts val="0"/>
              </a:spcBef>
            </a:pPr>
            <a:r>
              <a:rPr lang="pt-BR" sz="2400" b="1" dirty="0">
                <a:solidFill>
                  <a:schemeClr val="accent4"/>
                </a:solidFill>
              </a:rPr>
              <a:t>Sem olhar à implementação</a:t>
            </a:r>
            <a:endParaRPr lang="pt-BR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678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err="1"/>
              <a:t>Testar</a:t>
            </a:r>
            <a:r>
              <a:rPr lang="en" dirty="0"/>
              <a:t>? </a:t>
            </a:r>
            <a:r>
              <a:rPr lang="en" dirty="0" err="1"/>
              <a:t>Pra</a:t>
            </a:r>
            <a:r>
              <a:rPr lang="en" dirty="0"/>
              <a:t> que?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ctr">
              <a:spcBef>
                <a:spcPts val="0"/>
              </a:spcBef>
              <a:buNone/>
            </a:pPr>
            <a:r>
              <a:rPr lang="pt-BR" dirty="0"/>
              <a:t>Entrada </a:t>
            </a:r>
            <a:r>
              <a:rPr lang="pt-BR" dirty="0" err="1"/>
              <a:t>X</a:t>
            </a:r>
            <a:r>
              <a:rPr lang="pt-BR" dirty="0"/>
              <a:t> -&gt; Saída </a:t>
            </a:r>
            <a:r>
              <a:rPr lang="pt-BR" dirty="0" err="1"/>
              <a:t>Y</a:t>
            </a:r>
            <a:r>
              <a:rPr lang="pt-BR" dirty="0"/>
              <a:t> </a:t>
            </a:r>
          </a:p>
          <a:p>
            <a:pPr marL="101600" indent="0" algn="ctr">
              <a:spcBef>
                <a:spcPts val="0"/>
              </a:spcBef>
              <a:buNone/>
            </a:pPr>
            <a:endParaRPr lang="pt-BR" dirty="0"/>
          </a:p>
          <a:p>
            <a:pPr>
              <a:spcBef>
                <a:spcPts val="0"/>
              </a:spcBef>
            </a:pPr>
            <a:r>
              <a:rPr lang="pt-BR" sz="2400" b="1" dirty="0">
                <a:solidFill>
                  <a:schemeClr val="accent4"/>
                </a:solidFill>
              </a:rPr>
              <a:t>Sem olhar à implementação</a:t>
            </a:r>
            <a:endParaRPr lang="pt-BR" dirty="0"/>
          </a:p>
          <a:p>
            <a:pPr lvl="0">
              <a:spcBef>
                <a:spcPts val="0"/>
              </a:spcBef>
            </a:pPr>
            <a:r>
              <a:rPr lang="pt-BR" dirty="0"/>
              <a:t>Não alterando a regra de negócio o resultado é </a:t>
            </a:r>
            <a:r>
              <a:rPr lang="pt-BR" b="1" dirty="0">
                <a:solidFill>
                  <a:schemeClr val="accent4"/>
                </a:solidFill>
              </a:rPr>
              <a:t>O MESMO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64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 idx="4294967295"/>
          </p:nvPr>
        </p:nvSpPr>
        <p:spPr>
          <a:xfrm>
            <a:off x="457200" y="275733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MUDANÇA DE  </a:t>
            </a:r>
            <a:r>
              <a:rPr lang="en" sz="6000" dirty="0">
                <a:solidFill>
                  <a:srgbClr val="FFC800"/>
                </a:solidFill>
              </a:rPr>
              <a:t>LIB</a:t>
            </a:r>
            <a:endParaRPr sz="6000" dirty="0">
              <a:solidFill>
                <a:srgbClr val="FFC800"/>
              </a:solidFill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3979200" y="3680908"/>
            <a:ext cx="11856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0B2353-DFF6-E64B-9520-091DA9F7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84" y="866483"/>
            <a:ext cx="1364012" cy="136401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9445B0-B6A8-E64E-B7B9-A91921E7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78" y="1197068"/>
            <a:ext cx="811843" cy="8118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9AAC94-B4BD-E743-A3C5-4BF06B7FA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963" y="872539"/>
            <a:ext cx="1364012" cy="13640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57200" y="858428"/>
            <a:ext cx="50070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ENZYME</a:t>
            </a:r>
            <a:r>
              <a:rPr lang="en" dirty="0"/>
              <a:t> TESTANDO IMPLEMENTAÇÃO</a:t>
            </a:r>
            <a:endParaRPr dirty="0"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49E1A6-4C84-9C4E-AD50-CD2169F3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" y="1636000"/>
            <a:ext cx="9066950" cy="36445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457200" y="858428"/>
            <a:ext cx="50070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RTL</a:t>
            </a:r>
            <a:r>
              <a:rPr lang="en" dirty="0"/>
              <a:t> TESTANDO O QUE REALMENTE IMPORTA</a:t>
            </a:r>
            <a:endParaRPr dirty="0"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Imagem 2" descr="Tela de computador com texto&#10;&#10;Descrição gerada automaticamente">
            <a:extLst>
              <a:ext uri="{FF2B5EF4-FFF2-40B4-BE49-F238E27FC236}">
                <a16:creationId xmlns:a16="http://schemas.microsoft.com/office/drawing/2014/main" id="{C1880EE2-EDD8-7F43-AC87-0F25C62E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6" y="1605549"/>
            <a:ext cx="7953231" cy="37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457200" y="1852210"/>
            <a:ext cx="3561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sz="2400" dirty="0" err="1"/>
              <a:t>CodeceptJS</a:t>
            </a:r>
            <a:endParaRPr lang="pt-BR" sz="2400" dirty="0"/>
          </a:p>
          <a:p>
            <a:pPr marL="0" lvl="0" indent="0"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- Fácil no começo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- Não é escalável</a:t>
            </a:r>
            <a:endParaRPr dirty="0"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Develop – E2E Test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2"/>
          </p:nvPr>
        </p:nvSpPr>
        <p:spPr>
          <a:xfrm>
            <a:off x="5131069" y="1852125"/>
            <a:ext cx="3600000" cy="30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sz="2400" dirty="0" err="1"/>
              <a:t>Cypress</a:t>
            </a:r>
            <a:endParaRPr lang="pt-BR" sz="2400" dirty="0"/>
          </a:p>
          <a:p>
            <a:pPr marL="0" lvl="0" indent="0">
              <a:buNone/>
            </a:pPr>
            <a:endParaRPr lang="pt-BR" dirty="0"/>
          </a:p>
          <a:p>
            <a:pPr marL="285750" lvl="0" indent="-285750">
              <a:buFontTx/>
              <a:buChar char="-"/>
            </a:pPr>
            <a:r>
              <a:rPr lang="pt-BR" dirty="0"/>
              <a:t>Um pouco mais difícil para começar</a:t>
            </a:r>
          </a:p>
          <a:p>
            <a:pPr marL="285750" lvl="0" indent="-285750">
              <a:buFontTx/>
              <a:buChar char="-"/>
            </a:pPr>
            <a:r>
              <a:rPr lang="pt-BR" dirty="0"/>
              <a:t>Rápido e escalável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4A0A97-06D9-AE45-8F8D-448E5406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815" y="1962318"/>
            <a:ext cx="636262" cy="6094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84E188B-EA3C-8941-8E0E-FDA06F530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527" y="1901466"/>
            <a:ext cx="594251" cy="5942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48207D-0834-C34F-A266-CE87C976F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CD32488-98F6-FB46-8FF0-53389DA0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717550"/>
            <a:ext cx="85217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CodeceptJS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3521E2-E931-D34A-A942-BA4385F1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60" y="1153041"/>
            <a:ext cx="5168479" cy="40501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048A05-6D33-A942-A019-C62457DD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654" y="848325"/>
            <a:ext cx="636262" cy="6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Desempenho</a:t>
            </a:r>
            <a:r>
              <a:rPr lang="en" dirty="0"/>
              <a:t>?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49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ctrTitle" idx="4294967295"/>
          </p:nvPr>
        </p:nvSpPr>
        <p:spPr>
          <a:xfrm>
            <a:off x="1981075" y="676070"/>
            <a:ext cx="6047100" cy="12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Hello World!</a:t>
            </a:r>
            <a:endParaRPr sz="5400"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4294967295"/>
          </p:nvPr>
        </p:nvSpPr>
        <p:spPr>
          <a:xfrm>
            <a:off x="2026375" y="1766420"/>
            <a:ext cx="6001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err="1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Cauê</a:t>
            </a:r>
            <a:r>
              <a:rPr lang="en" sz="3600" b="1" dirty="0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600" b="1" dirty="0" err="1">
                <a:solidFill>
                  <a:srgbClr val="FFC800"/>
                </a:solidFill>
                <a:latin typeface="Montserrat"/>
                <a:ea typeface="Montserrat"/>
                <a:cs typeface="Montserrat"/>
                <a:sym typeface="Montserrat"/>
              </a:rPr>
              <a:t>Kotarski</a:t>
            </a:r>
            <a:endParaRPr lang="en" sz="3600" b="1" dirty="0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294967295"/>
          </p:nvPr>
        </p:nvSpPr>
        <p:spPr>
          <a:xfrm>
            <a:off x="2026375" y="2720184"/>
            <a:ext cx="6001800" cy="1300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Engenheiro</a:t>
            </a:r>
            <a:r>
              <a:rPr lang="en" dirty="0"/>
              <a:t> de Software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Microsoft Student Partner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Startupeiro</a:t>
            </a:r>
            <a:endParaRPr lang="en" dirty="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86" y="802239"/>
            <a:ext cx="1233542" cy="1233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AD94F3-9921-4E45-9D4D-1C032E3CB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03" y="802239"/>
            <a:ext cx="1233542" cy="1233542"/>
          </a:xfrm>
          <a:prstGeom prst="rect">
            <a:avLst/>
          </a:prstGeom>
        </p:spPr>
      </p:pic>
      <p:sp>
        <p:nvSpPr>
          <p:cNvPr id="9" name="Google Shape;110;p21">
            <a:extLst>
              <a:ext uri="{FF2B5EF4-FFF2-40B4-BE49-F238E27FC236}">
                <a16:creationId xmlns:a16="http://schemas.microsoft.com/office/drawing/2014/main" id="{3C5C09BC-7EBF-E94B-A6E2-28A2B794AEA3}"/>
              </a:ext>
            </a:extLst>
          </p:cNvPr>
          <p:cNvSpPr txBox="1">
            <a:spLocks/>
          </p:cNvSpPr>
          <p:nvPr/>
        </p:nvSpPr>
        <p:spPr>
          <a:xfrm>
            <a:off x="2026375" y="4107783"/>
            <a:ext cx="6001800" cy="95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pt-BR" dirty="0"/>
              <a:t>		Contato:</a:t>
            </a:r>
          </a:p>
          <a:p>
            <a:pPr marL="0" indent="0">
              <a:buFont typeface="Open Sans"/>
              <a:buNone/>
            </a:pPr>
            <a:r>
              <a:rPr lang="pt-BR" dirty="0" err="1"/>
              <a:t>caue@qualyteam.com.br</a:t>
            </a:r>
            <a:r>
              <a:rPr lang="pt-BR" dirty="0"/>
              <a:t> 	@dcaueb78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115302-84AF-AB45-95E7-649D453D9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0" y="4203033"/>
            <a:ext cx="781717" cy="7817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Desempenho</a:t>
            </a:r>
            <a:r>
              <a:rPr lang="en" dirty="0"/>
              <a:t>?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27FC52F-A06D-D24A-B538-6E359AD3FE77}"/>
              </a:ext>
            </a:extLst>
          </p:cNvPr>
          <p:cNvSpPr txBox="1"/>
          <p:nvPr/>
        </p:nvSpPr>
        <p:spPr>
          <a:xfrm rot="20890323">
            <a:off x="889906" y="2124528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>
                <a:solidFill>
                  <a:srgbClr val="FFC800"/>
                </a:solidFill>
              </a:rPr>
              <a:t>WAIT</a:t>
            </a:r>
            <a:endParaRPr lang="pt-BR" sz="2800" dirty="0">
              <a:solidFill>
                <a:srgbClr val="FFC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4CD33A-E0BB-324B-9345-4E2A87424517}"/>
              </a:ext>
            </a:extLst>
          </p:cNvPr>
          <p:cNvSpPr txBox="1"/>
          <p:nvPr/>
        </p:nvSpPr>
        <p:spPr>
          <a:xfrm rot="905822">
            <a:off x="1874696" y="1704509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0A75A3-B4CC-CC4A-9710-0D0F1AC96367}"/>
              </a:ext>
            </a:extLst>
          </p:cNvPr>
          <p:cNvSpPr txBox="1"/>
          <p:nvPr/>
        </p:nvSpPr>
        <p:spPr>
          <a:xfrm rot="20890323">
            <a:off x="1389903" y="2792075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dirty="0">
                <a:solidFill>
                  <a:srgbClr val="FFC800"/>
                </a:solidFill>
              </a:rPr>
              <a:t>WAIT</a:t>
            </a:r>
            <a:endParaRPr lang="pt-BR" sz="3200" dirty="0">
              <a:solidFill>
                <a:srgbClr val="FFC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987B26-10D8-9749-AFA9-B37297E86956}"/>
              </a:ext>
            </a:extLst>
          </p:cNvPr>
          <p:cNvSpPr txBox="1"/>
          <p:nvPr/>
        </p:nvSpPr>
        <p:spPr>
          <a:xfrm rot="799153">
            <a:off x="3318086" y="188692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>
                <a:solidFill>
                  <a:srgbClr val="FFC800"/>
                </a:solidFill>
              </a:rPr>
              <a:t>WAIT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0426EF-419C-1340-A520-0592093E2083}"/>
              </a:ext>
            </a:extLst>
          </p:cNvPr>
          <p:cNvSpPr txBox="1"/>
          <p:nvPr/>
        </p:nvSpPr>
        <p:spPr>
          <a:xfrm rot="20890323">
            <a:off x="4500906" y="140134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600" dirty="0">
                <a:solidFill>
                  <a:srgbClr val="FFC800"/>
                </a:solidFill>
              </a:rPr>
              <a:t>WAIT</a:t>
            </a:r>
            <a:endParaRPr lang="pt-BR" sz="3600" dirty="0">
              <a:solidFill>
                <a:srgbClr val="FFC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19DD11-1B00-F04F-BF03-78751228D9B2}"/>
              </a:ext>
            </a:extLst>
          </p:cNvPr>
          <p:cNvSpPr txBox="1"/>
          <p:nvPr/>
        </p:nvSpPr>
        <p:spPr>
          <a:xfrm rot="20890323">
            <a:off x="3071687" y="2919187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>
                <a:solidFill>
                  <a:srgbClr val="FFC800"/>
                </a:solidFill>
              </a:rPr>
              <a:t>WAIT</a:t>
            </a:r>
            <a:endParaRPr lang="pt-BR" sz="2800" dirty="0">
              <a:solidFill>
                <a:srgbClr val="FFC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4F80C3-E580-0C4D-9DEA-9BCD18F61579}"/>
              </a:ext>
            </a:extLst>
          </p:cNvPr>
          <p:cNvSpPr txBox="1"/>
          <p:nvPr/>
        </p:nvSpPr>
        <p:spPr>
          <a:xfrm rot="20890323">
            <a:off x="5288695" y="203954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>
                <a:solidFill>
                  <a:srgbClr val="FFC800"/>
                </a:solidFill>
              </a:rPr>
              <a:t>WAIT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0EE2EB-B854-CA46-A200-D8B6ECDB55DA}"/>
              </a:ext>
            </a:extLst>
          </p:cNvPr>
          <p:cNvSpPr txBox="1"/>
          <p:nvPr/>
        </p:nvSpPr>
        <p:spPr>
          <a:xfrm rot="20890323">
            <a:off x="5550060" y="290778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>
                <a:solidFill>
                  <a:srgbClr val="FFC800"/>
                </a:solidFill>
              </a:rPr>
              <a:t>WAIT</a:t>
            </a:r>
            <a:endParaRPr lang="pt-BR" sz="2800" dirty="0">
              <a:solidFill>
                <a:srgbClr val="FFC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7A72318-92A9-074E-AE13-467E69349402}"/>
              </a:ext>
            </a:extLst>
          </p:cNvPr>
          <p:cNvSpPr txBox="1"/>
          <p:nvPr/>
        </p:nvSpPr>
        <p:spPr>
          <a:xfrm rot="21044290">
            <a:off x="4037233" y="2347280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83CC6D6-534C-0D4E-BB47-9D26D2CB9C86}"/>
              </a:ext>
            </a:extLst>
          </p:cNvPr>
          <p:cNvSpPr txBox="1"/>
          <p:nvPr/>
        </p:nvSpPr>
        <p:spPr>
          <a:xfrm rot="905822">
            <a:off x="1497175" y="3336089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2399A-861C-A246-8199-F4134CD70097}"/>
              </a:ext>
            </a:extLst>
          </p:cNvPr>
          <p:cNvSpPr txBox="1"/>
          <p:nvPr/>
        </p:nvSpPr>
        <p:spPr>
          <a:xfrm rot="905822">
            <a:off x="4056715" y="3412309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4E1808-63E9-BC42-906C-6FE7E0710292}"/>
              </a:ext>
            </a:extLst>
          </p:cNvPr>
          <p:cNvSpPr txBox="1"/>
          <p:nvPr/>
        </p:nvSpPr>
        <p:spPr>
          <a:xfrm rot="20890323">
            <a:off x="2956829" y="3768558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dirty="0">
                <a:solidFill>
                  <a:srgbClr val="FFC800"/>
                </a:solidFill>
              </a:rPr>
              <a:t>WAIT</a:t>
            </a:r>
            <a:endParaRPr lang="pt-BR" sz="2800" dirty="0">
              <a:solidFill>
                <a:srgbClr val="FFC00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8161-9AB8-9E4A-B100-5CB406200B3D}"/>
              </a:ext>
            </a:extLst>
          </p:cNvPr>
          <p:cNvSpPr txBox="1"/>
          <p:nvPr/>
        </p:nvSpPr>
        <p:spPr>
          <a:xfrm rot="239417">
            <a:off x="5931484" y="3275314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26B984-4D54-1E41-B77E-771A2C78A46E}"/>
              </a:ext>
            </a:extLst>
          </p:cNvPr>
          <p:cNvSpPr txBox="1"/>
          <p:nvPr/>
        </p:nvSpPr>
        <p:spPr>
          <a:xfrm rot="21044290">
            <a:off x="5823321" y="2263259"/>
            <a:ext cx="1465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dirty="0">
                <a:solidFill>
                  <a:srgbClr val="FFC800"/>
                </a:solidFill>
              </a:rPr>
              <a:t>WAIT</a:t>
            </a:r>
            <a:endParaRPr lang="pt-BR" sz="4000" dirty="0">
              <a:solidFill>
                <a:srgbClr val="FFC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9C2C514-6D05-E542-8974-3AADED8364AB}"/>
              </a:ext>
            </a:extLst>
          </p:cNvPr>
          <p:cNvSpPr txBox="1"/>
          <p:nvPr/>
        </p:nvSpPr>
        <p:spPr>
          <a:xfrm rot="1259885">
            <a:off x="6066883" y="151456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>
                <a:solidFill>
                  <a:srgbClr val="FFC800"/>
                </a:solidFill>
              </a:rPr>
              <a:t>WAIT</a:t>
            </a:r>
            <a:endParaRPr lang="pt-BR" sz="2400" dirty="0">
              <a:solidFill>
                <a:srgbClr val="FFC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70D2ABA-548E-0443-AC97-FAC04A81AA36}"/>
              </a:ext>
            </a:extLst>
          </p:cNvPr>
          <p:cNvSpPr txBox="1"/>
          <p:nvPr/>
        </p:nvSpPr>
        <p:spPr>
          <a:xfrm rot="799153">
            <a:off x="2881109" y="244338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>
                <a:solidFill>
                  <a:srgbClr val="FFC800"/>
                </a:solidFill>
              </a:rPr>
              <a:t>WAIT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7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Cypress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E43D53-FE51-4A4D-8F8D-00280AE0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65" y="1145756"/>
            <a:ext cx="5408423" cy="41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04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Testes </a:t>
            </a:r>
            <a:r>
              <a:rPr lang="en" dirty="0" err="1"/>
              <a:t>Isolados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Testes independentes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Testes em paralelo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Desempenho++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2D9146-0F34-AD40-BF1A-EDC0AF19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50" y="0"/>
            <a:ext cx="9150950" cy="5719344"/>
          </a:xfrm>
          <a:prstGeom prst="rect">
            <a:avLst/>
          </a:prstGeom>
        </p:spPr>
      </p:pic>
      <p:sp>
        <p:nvSpPr>
          <p:cNvPr id="179" name="Google Shape;179;p29"/>
          <p:cNvSpPr/>
          <p:nvPr/>
        </p:nvSpPr>
        <p:spPr>
          <a:xfrm>
            <a:off x="-6950" y="1108025"/>
            <a:ext cx="3247800" cy="292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title" idx="4294967295"/>
          </p:nvPr>
        </p:nvSpPr>
        <p:spPr>
          <a:xfrm>
            <a:off x="496563" y="1668552"/>
            <a:ext cx="3415374" cy="1504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1D98C7"/>
                </a:solidFill>
              </a:rPr>
              <a:t>TESTAR </a:t>
            </a:r>
            <a:r>
              <a:rPr lang="en" dirty="0">
                <a:solidFill>
                  <a:srgbClr val="ED9E46"/>
                </a:solidFill>
              </a:rPr>
              <a:t>CAMINHO FELIZ</a:t>
            </a:r>
            <a:endParaRPr dirty="0">
              <a:solidFill>
                <a:srgbClr val="1D98C7"/>
              </a:solidFill>
            </a:endParaRPr>
          </a:p>
        </p:txBody>
      </p:sp>
      <p:sp>
        <p:nvSpPr>
          <p:cNvPr id="182" name="Google Shape;182;p29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Test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Olhar mais criterioso para Layout;</a:t>
            </a: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7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Test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Olhar mais criterioso para Layout;</a:t>
            </a:r>
          </a:p>
          <a:p>
            <a:pPr lvl="0"/>
            <a:r>
              <a:rPr lang="pt-BR" dirty="0"/>
              <a:t>Requisitos não funcionais;</a:t>
            </a:r>
          </a:p>
          <a:p>
            <a:pPr lvl="0"/>
            <a:endParaRPr lang="pt-BR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671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Test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Olhar mais criterioso para Layout;</a:t>
            </a:r>
          </a:p>
          <a:p>
            <a:pPr lvl="0"/>
            <a:r>
              <a:rPr lang="pt-BR" dirty="0"/>
              <a:t>Requisitos não funcionais;</a:t>
            </a:r>
          </a:p>
          <a:p>
            <a:pPr lvl="0"/>
            <a:r>
              <a:rPr lang="pt-BR" dirty="0"/>
              <a:t>UX;</a:t>
            </a:r>
          </a:p>
          <a:p>
            <a:pPr marL="101600" lvl="0" indent="0">
              <a:buNone/>
            </a:pPr>
            <a:endParaRPr lang="pt-BR" dirty="0"/>
          </a:p>
          <a:p>
            <a:pPr lvl="0"/>
            <a:endParaRPr lang="pt-BR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63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 Test 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Olhar mais criterioso para Layout;</a:t>
            </a:r>
          </a:p>
          <a:p>
            <a:pPr lvl="0"/>
            <a:r>
              <a:rPr lang="pt-BR" dirty="0"/>
              <a:t>Requisitos não funcionais;</a:t>
            </a:r>
          </a:p>
          <a:p>
            <a:pPr lvl="0"/>
            <a:r>
              <a:rPr lang="pt-BR" dirty="0"/>
              <a:t>UX;</a:t>
            </a:r>
          </a:p>
          <a:p>
            <a:r>
              <a:rPr lang="pt-BR" b="1" dirty="0"/>
              <a:t>Cenários alternativos improváveis. </a:t>
            </a:r>
            <a:endParaRPr lang="pt-BR" dirty="0"/>
          </a:p>
          <a:p>
            <a:pPr lvl="0"/>
            <a:endParaRPr lang="pt-BR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149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ctrTitle" idx="4294967295"/>
          </p:nvPr>
        </p:nvSpPr>
        <p:spPr>
          <a:xfrm>
            <a:off x="457200" y="13737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err="1"/>
              <a:t>Obrigado</a:t>
            </a:r>
            <a:r>
              <a:rPr lang="en" sz="9600" dirty="0"/>
              <a:t>!</a:t>
            </a:r>
            <a:endParaRPr sz="9600" dirty="0"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4294967295"/>
          </p:nvPr>
        </p:nvSpPr>
        <p:spPr>
          <a:xfrm>
            <a:off x="457200" y="27067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 err="1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Dúvidas</a:t>
            </a:r>
            <a:r>
              <a:rPr lang="en" sz="4800" b="1" dirty="0">
                <a:solidFill>
                  <a:srgbClr val="1D98C7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800" b="1" dirty="0">
              <a:solidFill>
                <a:srgbClr val="1D98C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4294967295"/>
          </p:nvPr>
        </p:nvSpPr>
        <p:spPr>
          <a:xfrm>
            <a:off x="457200" y="3555500"/>
            <a:ext cx="61407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/>
              <a:t>Contato</a:t>
            </a:r>
            <a:r>
              <a:rPr lang="en" dirty="0"/>
              <a:t>: @dcaueb78 | </a:t>
            </a:r>
            <a:r>
              <a:rPr lang="en" dirty="0" err="1"/>
              <a:t>caue@qualyteam.com.br</a:t>
            </a:r>
            <a:endParaRPr dirty="0"/>
          </a:p>
        </p:txBody>
      </p:sp>
      <p:sp>
        <p:nvSpPr>
          <p:cNvPr id="380" name="Google Shape;380;p42"/>
          <p:cNvSpPr/>
          <p:nvPr/>
        </p:nvSpPr>
        <p:spPr>
          <a:xfrm>
            <a:off x="581050" y="2522531"/>
            <a:ext cx="6016800" cy="1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Grupos</a:t>
            </a:r>
            <a:r>
              <a:rPr lang="en" dirty="0"/>
              <a:t> da </a:t>
            </a:r>
            <a:r>
              <a:rPr lang="en" dirty="0" err="1"/>
              <a:t>região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abre.ai</a:t>
            </a:r>
            <a:r>
              <a:rPr lang="pt-BR" dirty="0"/>
              <a:t>/costa-</a:t>
            </a:r>
            <a:r>
              <a:rPr lang="pt-BR" dirty="0" err="1"/>
              <a:t>valley</a:t>
            </a:r>
            <a:r>
              <a:rPr lang="pt-BR" dirty="0"/>
              <a:t>-</a:t>
            </a:r>
            <a:r>
              <a:rPr lang="pt-BR" dirty="0" err="1"/>
              <a:t>devs</a:t>
            </a:r>
            <a:r>
              <a:rPr lang="pt-BR" dirty="0"/>
              <a:t> </a:t>
            </a:r>
          </a:p>
          <a:p>
            <a:pPr lvl="0"/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bit.ly</a:t>
            </a:r>
            <a:r>
              <a:rPr lang="pt-BR" dirty="0"/>
              <a:t>/</a:t>
            </a:r>
            <a:r>
              <a:rPr lang="pt-BR" dirty="0" err="1"/>
              <a:t>bugDoVale</a:t>
            </a:r>
            <a:r>
              <a:rPr lang="pt-BR" dirty="0"/>
              <a:t> </a:t>
            </a:r>
          </a:p>
          <a:p>
            <a:pPr lvl="0"/>
            <a:endParaRPr lang="pt-BR" dirty="0"/>
          </a:p>
          <a:p>
            <a:pPr lvl="0"/>
            <a:endParaRPr lang="pt-BR"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91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634075" y="1735744"/>
            <a:ext cx="6009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B91304"/>
                </a:solidFill>
              </a:rPr>
              <a:t>Projeto</a:t>
            </a:r>
            <a:r>
              <a:rPr lang="pt-BR" dirty="0">
                <a:solidFill>
                  <a:srgbClr val="FFC800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Genebra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634075" y="3646444"/>
            <a:ext cx="60936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Vamos</a:t>
            </a:r>
            <a:r>
              <a:rPr lang="en" dirty="0"/>
              <a:t> </a:t>
            </a:r>
            <a:r>
              <a:rPr lang="en" dirty="0" err="1"/>
              <a:t>falar</a:t>
            </a:r>
            <a:r>
              <a:rPr lang="en" dirty="0"/>
              <a:t> um </a:t>
            </a:r>
            <a:r>
              <a:rPr lang="en" dirty="0" err="1"/>
              <a:t>pouco</a:t>
            </a:r>
            <a:r>
              <a:rPr lang="en" dirty="0"/>
              <a:t> </a:t>
            </a:r>
            <a:r>
              <a:rPr lang="en" dirty="0" err="1"/>
              <a:t>sobre</a:t>
            </a:r>
            <a:r>
              <a:rPr lang="en" dirty="0"/>
              <a:t> o </a:t>
            </a:r>
            <a:r>
              <a:rPr lang="en" dirty="0" err="1"/>
              <a:t>Genebra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89964" y="454343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 - </a:t>
            </a:r>
            <a:r>
              <a:rPr lang="en" dirty="0">
                <a:solidFill>
                  <a:srgbClr val="FFC800"/>
                </a:solidFill>
              </a:rPr>
              <a:t>Kanban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C61A310-7417-044D-8566-4849EA766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351910"/>
              </p:ext>
            </p:extLst>
          </p:nvPr>
        </p:nvGraphicFramePr>
        <p:xfrm>
          <a:off x="555775" y="1890205"/>
          <a:ext cx="7786687" cy="273177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28687">
                  <a:extLst>
                    <a:ext uri="{9D8B030D-6E8A-4147-A177-3AD203B41FA5}">
                      <a16:colId xmlns:a16="http://schemas.microsoft.com/office/drawing/2014/main" val="103860170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8896782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2272983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957891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4047959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08509824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44858083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 err="1"/>
                        <a:t>Backlog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/>
                        <a:t>Designer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/>
                        <a:t>Test Planning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 err="1"/>
                        <a:t>Develop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/>
                        <a:t>Manual Test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 err="1"/>
                        <a:t>Homologation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dirty="0" err="1"/>
                        <a:t>Done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427397684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89745384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74084138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1257494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2348146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/>
                        <a:t> </a:t>
                      </a:r>
                      <a:endParaRPr lang="pt-BR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/>
                        <a:t> 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299276408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06D43E10-F3F9-DF4E-927D-D8E5C0351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2" y="2565026"/>
            <a:ext cx="309525" cy="309525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7E4EB363-EA7D-B04E-9620-B724F1EF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64" y="2565025"/>
            <a:ext cx="309525" cy="309525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C379F192-9F5B-A842-9D78-142698BA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2" y="2997034"/>
            <a:ext cx="309525" cy="309525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7625449C-8FD7-EF4F-AF48-2749CEFC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64" y="2997033"/>
            <a:ext cx="309525" cy="309525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961782E0-957A-B946-B298-4CCFA0F8C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5" y="3429042"/>
            <a:ext cx="309525" cy="30952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8B4195C3-BEDB-D341-9BF5-CB7A6F31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47" y="3429041"/>
            <a:ext cx="309525" cy="30952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46CF02E9-ADE5-7546-87A8-5C969D6C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5" y="3861050"/>
            <a:ext cx="309525" cy="309525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D1BE93B8-CC4D-6342-8900-9981DE67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47" y="3861049"/>
            <a:ext cx="309525" cy="309525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840ED4F3-8C00-FC47-A707-6EC682510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2" y="4245115"/>
            <a:ext cx="309525" cy="309525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92423CDD-5390-EC49-A268-52691777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64" y="4245114"/>
            <a:ext cx="309525" cy="3095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29258F-C57E-894E-9F82-4F1137D93350}"/>
              </a:ext>
            </a:extLst>
          </p:cNvPr>
          <p:cNvSpPr txBox="1"/>
          <p:nvPr/>
        </p:nvSpPr>
        <p:spPr>
          <a:xfrm>
            <a:off x="820271" y="54326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FF4989D7-39DA-5A40-BD4A-8B6B098CD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23" y="2571751"/>
            <a:ext cx="309525" cy="309525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510D0B0E-9BCF-B643-B9AE-89A8F602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65" y="2571750"/>
            <a:ext cx="309525" cy="309525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17428DBF-ABA1-744D-A20B-B29EC130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23" y="3003759"/>
            <a:ext cx="309525" cy="309525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2407BE20-D0B0-9E48-A085-3E51DAC23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65" y="3003758"/>
            <a:ext cx="309525" cy="309525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DB624038-4EB1-584F-92B7-CA3C3797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53" y="2565025"/>
            <a:ext cx="309525" cy="309525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D5BDBE13-4595-9345-8DD3-9F96D392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95" y="2565024"/>
            <a:ext cx="309525" cy="309525"/>
          </a:xfrm>
          <a:prstGeom prst="rect">
            <a:avLst/>
          </a:prstGeom>
        </p:spPr>
      </p:pic>
      <p:pic>
        <p:nvPicPr>
          <p:cNvPr id="70" name="Imagem 69">
            <a:extLst>
              <a:ext uri="{FF2B5EF4-FFF2-40B4-BE49-F238E27FC236}">
                <a16:creationId xmlns:a16="http://schemas.microsoft.com/office/drawing/2014/main" id="{9030DB40-8C65-F049-8D21-22741952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53" y="2997033"/>
            <a:ext cx="309525" cy="309525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79DC7FF0-8AFF-784B-A332-0013BA91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88" y="2571751"/>
            <a:ext cx="309525" cy="309525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6C212FC2-1ED8-6F4A-A3CB-954F5430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30" y="2571750"/>
            <a:ext cx="309525" cy="309525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33A1CA5F-51D4-0B42-B444-15BB7BAB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88" y="3003759"/>
            <a:ext cx="309525" cy="30952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61A60AB-EFE0-0A43-BFAD-ADC59E8F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30" y="3003758"/>
            <a:ext cx="309525" cy="309525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8D57764B-7876-F148-B4C0-52F93EC7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88" y="3435766"/>
            <a:ext cx="309525" cy="309525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57A87D72-1E9B-FF45-BB43-380E93E2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30" y="3435765"/>
            <a:ext cx="309525" cy="309525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88965FE7-9292-4543-BFAE-23A50A4D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918" y="2571751"/>
            <a:ext cx="309525" cy="309525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C9E9C774-EC3D-3C48-8133-1E1DF1844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60" y="2571750"/>
            <a:ext cx="309525" cy="309525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02719596-1ED2-6A49-8158-BF20687C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918" y="3003759"/>
            <a:ext cx="309525" cy="309525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E6C3AAF2-57D2-F64E-98C4-471CE521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260" y="3003758"/>
            <a:ext cx="309525" cy="309525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E344D97B-0512-B648-80BB-7DBFB952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918" y="3435766"/>
            <a:ext cx="309525" cy="309525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33DCD5CE-F0AA-E246-AFF8-ED286EF1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06" y="2565025"/>
            <a:ext cx="309525" cy="309525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94A2AC8D-B58C-494F-B7AE-3445B632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48" y="2565024"/>
            <a:ext cx="309525" cy="309525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46F28026-67F3-5441-A481-517D365B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06" y="2997033"/>
            <a:ext cx="309525" cy="309525"/>
          </a:xfrm>
          <a:prstGeom prst="rect">
            <a:avLst/>
          </a:prstGeom>
        </p:spPr>
      </p:pic>
      <p:pic>
        <p:nvPicPr>
          <p:cNvPr id="89" name="Imagem 88">
            <a:extLst>
              <a:ext uri="{FF2B5EF4-FFF2-40B4-BE49-F238E27FC236}">
                <a16:creationId xmlns:a16="http://schemas.microsoft.com/office/drawing/2014/main" id="{0BB1581E-0945-CB45-9CD1-BF5553A5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21" y="2565026"/>
            <a:ext cx="309525" cy="309525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A83E7EA1-BA60-3246-9A55-4C9A603E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63" y="2565025"/>
            <a:ext cx="309525" cy="309525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A4DEB692-4339-334C-A5ED-3D01E3F1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21" y="2997034"/>
            <a:ext cx="309525" cy="309525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20FDB113-608E-9D42-BEA5-0728B7A16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63" y="2997033"/>
            <a:ext cx="309525" cy="309525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C629979F-7092-C245-B34A-71F875D5C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04" y="3429042"/>
            <a:ext cx="309525" cy="309525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4D7AEB2F-C29D-EF4B-89B9-1C8B066F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46" y="3429041"/>
            <a:ext cx="309525" cy="309525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C2B7DD6D-4443-8947-9579-9E76D849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04" y="3861050"/>
            <a:ext cx="309525" cy="30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0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Nosso</a:t>
            </a:r>
            <a:r>
              <a:rPr lang="en" dirty="0"/>
              <a:t> </a:t>
            </a:r>
            <a:r>
              <a:rPr lang="en" dirty="0" err="1"/>
              <a:t>processo</a:t>
            </a:r>
            <a:endParaRPr dirty="0"/>
          </a:p>
        </p:txBody>
      </p:sp>
      <p:sp>
        <p:nvSpPr>
          <p:cNvPr id="278" name="Google Shape;278;p36"/>
          <p:cNvSpPr/>
          <p:nvPr/>
        </p:nvSpPr>
        <p:spPr>
          <a:xfrm>
            <a:off x="30984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5697930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5076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Planning: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Cenários em BDD</a:t>
            </a: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91E2D8-659E-C34D-B325-1A0B6623FD70}"/>
              </a:ext>
            </a:extLst>
          </p:cNvPr>
          <p:cNvSpPr txBox="1"/>
          <p:nvPr/>
        </p:nvSpPr>
        <p:spPr>
          <a:xfrm>
            <a:off x="1488109" y="132446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QA</a:t>
            </a:r>
            <a:endParaRPr lang="pt-B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8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Nosso</a:t>
            </a:r>
            <a:r>
              <a:rPr lang="en" dirty="0"/>
              <a:t> </a:t>
            </a:r>
            <a:r>
              <a:rPr lang="en" dirty="0" err="1"/>
              <a:t>processo</a:t>
            </a:r>
            <a:endParaRPr dirty="0"/>
          </a:p>
        </p:txBody>
      </p:sp>
      <p:sp>
        <p:nvSpPr>
          <p:cNvPr id="278" name="Google Shape;278;p36"/>
          <p:cNvSpPr/>
          <p:nvPr/>
        </p:nvSpPr>
        <p:spPr>
          <a:xfrm>
            <a:off x="30984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Unit | </a:t>
            </a:r>
            <a:r>
              <a:rPr lang="pt-BR" sz="1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e2e</a:t>
            </a:r>
          </a:p>
        </p:txBody>
      </p:sp>
      <p:sp>
        <p:nvSpPr>
          <p:cNvPr id="279" name="Google Shape;279;p36"/>
          <p:cNvSpPr/>
          <p:nvPr/>
        </p:nvSpPr>
        <p:spPr>
          <a:xfrm>
            <a:off x="5697930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5076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Planning: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Cenários em BDD</a:t>
            </a: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91E2D8-659E-C34D-B325-1A0B6623FD70}"/>
              </a:ext>
            </a:extLst>
          </p:cNvPr>
          <p:cNvSpPr txBox="1"/>
          <p:nvPr/>
        </p:nvSpPr>
        <p:spPr>
          <a:xfrm>
            <a:off x="1488109" y="132446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QA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F08483-7821-0F42-B71B-30E3AC29CDE2}"/>
              </a:ext>
            </a:extLst>
          </p:cNvPr>
          <p:cNvSpPr txBox="1"/>
          <p:nvPr/>
        </p:nvSpPr>
        <p:spPr>
          <a:xfrm>
            <a:off x="4047175" y="1324463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DEV</a:t>
            </a:r>
            <a:endParaRPr lang="pt-B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8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457200" y="428569"/>
            <a:ext cx="8229600" cy="57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Nosso</a:t>
            </a:r>
            <a:r>
              <a:rPr lang="en" dirty="0"/>
              <a:t> </a:t>
            </a:r>
            <a:r>
              <a:rPr lang="en" dirty="0" err="1"/>
              <a:t>processo</a:t>
            </a:r>
            <a:endParaRPr dirty="0"/>
          </a:p>
        </p:txBody>
      </p:sp>
      <p:sp>
        <p:nvSpPr>
          <p:cNvPr id="278" name="Google Shape;278;p36"/>
          <p:cNvSpPr/>
          <p:nvPr/>
        </p:nvSpPr>
        <p:spPr>
          <a:xfrm>
            <a:off x="30984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</a:t>
            </a: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Unit | </a:t>
            </a:r>
            <a:r>
              <a:rPr lang="pt-BR" sz="1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Integration</a:t>
            </a: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| e2e</a:t>
            </a:r>
          </a:p>
        </p:txBody>
      </p:sp>
      <p:sp>
        <p:nvSpPr>
          <p:cNvPr id="279" name="Google Shape;279;p36"/>
          <p:cNvSpPr/>
          <p:nvPr/>
        </p:nvSpPr>
        <p:spPr>
          <a:xfrm>
            <a:off x="5697930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 Test: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e2e</a:t>
            </a: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507681" y="1909238"/>
            <a:ext cx="2988900" cy="1325100"/>
          </a:xfrm>
          <a:prstGeom prst="chevron">
            <a:avLst>
              <a:gd name="adj" fmla="val 29853"/>
            </a:avLst>
          </a:pr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Planning: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Cenários em BDD</a:t>
            </a:r>
            <a:endParaRPr sz="12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91E2D8-659E-C34D-B325-1A0B6623FD70}"/>
              </a:ext>
            </a:extLst>
          </p:cNvPr>
          <p:cNvSpPr txBox="1"/>
          <p:nvPr/>
        </p:nvSpPr>
        <p:spPr>
          <a:xfrm>
            <a:off x="1488109" y="132446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QA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F08483-7821-0F42-B71B-30E3AC29CDE2}"/>
              </a:ext>
            </a:extLst>
          </p:cNvPr>
          <p:cNvSpPr txBox="1"/>
          <p:nvPr/>
        </p:nvSpPr>
        <p:spPr>
          <a:xfrm>
            <a:off x="4047175" y="1324463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DEV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47C62E-16A4-0044-AEBA-6BCE979CA577}"/>
              </a:ext>
            </a:extLst>
          </p:cNvPr>
          <p:cNvSpPr txBox="1"/>
          <p:nvPr/>
        </p:nvSpPr>
        <p:spPr>
          <a:xfrm>
            <a:off x="6719905" y="132446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solidFill>
                  <a:srgbClr val="C00000"/>
                </a:solidFill>
              </a:rPr>
              <a:t>QA</a:t>
            </a:r>
            <a:endParaRPr lang="pt-BR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1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Planning</a:t>
            </a:r>
            <a:endParaRPr dirty="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561950" y="1880794"/>
            <a:ext cx="8020200" cy="2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Baseado em </a:t>
            </a:r>
            <a:r>
              <a:rPr lang="pt-BR" b="1" dirty="0">
                <a:solidFill>
                  <a:schemeClr val="accent4"/>
                </a:solidFill>
              </a:rPr>
              <a:t>História do Usuário</a:t>
            </a:r>
            <a:endParaRPr b="1" dirty="0">
              <a:solidFill>
                <a:schemeClr val="accent4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Cenários em BDD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dirty="0"/>
              <a:t>Cobrir possibilidades de </a:t>
            </a:r>
            <a:r>
              <a:rPr lang="pt-BR" b="1" dirty="0">
                <a:solidFill>
                  <a:schemeClr val="accent4"/>
                </a:solidFill>
              </a:rPr>
              <a:t>cenários viáveis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457200" y="447620"/>
            <a:ext cx="8229600" cy="10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800"/>
                </a:solidFill>
              </a:rPr>
              <a:t>BDD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97575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Given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>
              <a:buNone/>
            </a:pPr>
            <a:r>
              <a:rPr lang="pt-BR" dirty="0"/>
              <a:t>- Dado que estou ...</a:t>
            </a:r>
            <a:endParaRPr b="1"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2"/>
          </p:nvPr>
        </p:nvSpPr>
        <p:spPr>
          <a:xfrm>
            <a:off x="3226491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>
              <a:buNone/>
            </a:pPr>
            <a:r>
              <a:rPr lang="pt-BR" dirty="0"/>
              <a:t>- Quando eu ...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3"/>
          </p:nvPr>
        </p:nvSpPr>
        <p:spPr>
          <a:xfrm>
            <a:off x="6055408" y="1846388"/>
            <a:ext cx="26910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Then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- Então ...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556775" y="4777350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5091641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1D98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420</Words>
  <Application>Microsoft Macintosh PowerPoint</Application>
  <PresentationFormat>Apresentação na tela (16:9)</PresentationFormat>
  <Paragraphs>191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Montserrat</vt:lpstr>
      <vt:lpstr>Open Sans</vt:lpstr>
      <vt:lpstr>Times New Roman</vt:lpstr>
      <vt:lpstr>Mercutio template</vt:lpstr>
      <vt:lpstr>Garantindo Qualidade de Software no Frontend  Case Genebra Quality</vt:lpstr>
      <vt:lpstr>Hello World!</vt:lpstr>
      <vt:lpstr>Projeto Genebra</vt:lpstr>
      <vt:lpstr>Workflow - Kanban</vt:lpstr>
      <vt:lpstr>Nosso processo</vt:lpstr>
      <vt:lpstr>Nosso processo</vt:lpstr>
      <vt:lpstr>Nosso processo</vt:lpstr>
      <vt:lpstr>Test Planning</vt:lpstr>
      <vt:lpstr>BDD</vt:lpstr>
      <vt:lpstr>Develop – Unit and Integration Test</vt:lpstr>
      <vt:lpstr>Testar? Pra que? </vt:lpstr>
      <vt:lpstr>Testar? Pra que? </vt:lpstr>
      <vt:lpstr>MUDANÇA DE  LIB</vt:lpstr>
      <vt:lpstr>ENZYME TESTANDO IMPLEMENTAÇÃO</vt:lpstr>
      <vt:lpstr>RTL TESTANDO O QUE REALMENTE IMPORTA</vt:lpstr>
      <vt:lpstr>Develop – E2E Test</vt:lpstr>
      <vt:lpstr>Apresentação do PowerPoint</vt:lpstr>
      <vt:lpstr>CodeceptJS</vt:lpstr>
      <vt:lpstr>Desempenho?</vt:lpstr>
      <vt:lpstr>Desempenho?</vt:lpstr>
      <vt:lpstr>Cypress</vt:lpstr>
      <vt:lpstr>Testes Isolados</vt:lpstr>
      <vt:lpstr>TESTAR CAMINHO FELIZ</vt:lpstr>
      <vt:lpstr>Manual Test </vt:lpstr>
      <vt:lpstr>Manual Test </vt:lpstr>
      <vt:lpstr>Manual Test </vt:lpstr>
      <vt:lpstr>Manual Test </vt:lpstr>
      <vt:lpstr>Obrigado!</vt:lpstr>
      <vt:lpstr>Grupos da região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Caue Ruan Kotarski</cp:lastModifiedBy>
  <cp:revision>33</cp:revision>
  <dcterms:modified xsi:type="dcterms:W3CDTF">2020-04-09T13:20:36Z</dcterms:modified>
</cp:coreProperties>
</file>